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0"/>
  </p:notesMasterIdLst>
  <p:sldIdLst>
    <p:sldId id="296" r:id="rId2"/>
    <p:sldId id="266" r:id="rId3"/>
    <p:sldId id="267" r:id="rId4"/>
    <p:sldId id="259" r:id="rId5"/>
    <p:sldId id="290" r:id="rId6"/>
    <p:sldId id="292" r:id="rId7"/>
    <p:sldId id="283" r:id="rId8"/>
    <p:sldId id="287" r:id="rId9"/>
    <p:sldId id="297" r:id="rId10"/>
    <p:sldId id="298" r:id="rId11"/>
    <p:sldId id="300" r:id="rId12"/>
    <p:sldId id="301" r:id="rId13"/>
    <p:sldId id="302" r:id="rId14"/>
    <p:sldId id="304" r:id="rId15"/>
    <p:sldId id="305" r:id="rId16"/>
    <p:sldId id="306" r:id="rId17"/>
    <p:sldId id="307" r:id="rId18"/>
    <p:sldId id="29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5A8327-9554-954C-955F-689A10A4DB05}">
          <p14:sldIdLst>
            <p14:sldId id="296"/>
            <p14:sldId id="266"/>
            <p14:sldId id="267"/>
            <p14:sldId id="259"/>
            <p14:sldId id="290"/>
            <p14:sldId id="292"/>
            <p14:sldId id="283"/>
            <p14:sldId id="287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  <a:srgbClr val="8E0000"/>
    <a:srgbClr val="A1A93F"/>
    <a:srgbClr val="9B2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61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545B5-19CD-4316-8026-107DF88A5D1F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840D-E60D-43D8-A1CB-8274C2B22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B4C908-FB09-4D6C-AE40-CC8C86E5D0F9}" type="slidenum">
              <a:rPr lang="en-ID"/>
              <a:pPr/>
              <a:t>7</a:t>
            </a:fld>
            <a:endParaRPr lang="en-ID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B06A68-B0D9-4469-9EB0-06E7665EB5A1}" type="slidenum">
              <a:rPr lang="en-ID"/>
              <a:pPr/>
              <a:t>8</a:t>
            </a:fld>
            <a:endParaRPr lang="en-ID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0238FCB2-1B38-4725-AADD-23FD6E498BF2}" type="slidenum">
              <a:rPr lang="en-ID"/>
              <a:pPr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AB66EB80-F41F-4780-B8F5-03D7E4B2DA27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3B6485DB-B07B-4506-9238-23ED9E7D0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ER\Pictures\gold_textured_background_hd_picture_5_1696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57200"/>
            <a:ext cx="5867400" cy="2667000"/>
          </a:xfrm>
          <a:prstGeom prst="rect">
            <a:avLst/>
          </a:prstGeom>
          <a:solidFill>
            <a:srgbClr val="A1A93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6172200" cy="25146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4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Kebudayaan</a:t>
            </a:r>
            <a:r>
              <a:rPr lang="en-US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 </a:t>
            </a:r>
          </a:p>
          <a:p>
            <a:pPr algn="ctr">
              <a:buNone/>
            </a:pPr>
            <a:r>
              <a:rPr lang="en-US" sz="4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Masyarakat</a:t>
            </a:r>
            <a:endParaRPr lang="en-US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Picture 2" descr="C:\Users\ACER\Pictures\Culture_2.jpg"/>
          <p:cNvPicPr>
            <a:picLocks noChangeAspect="1" noChangeArrowheads="1"/>
          </p:cNvPicPr>
          <p:nvPr/>
        </p:nvPicPr>
        <p:blipFill>
          <a:blip r:embed="rId3" cstate="print">
            <a:lum bright="2000" contrast="-21000"/>
          </a:blip>
          <a:srcRect/>
          <a:stretch>
            <a:fillRect/>
          </a:stretch>
        </p:blipFill>
        <p:spPr bwMode="auto">
          <a:xfrm>
            <a:off x="-67733" y="3505200"/>
            <a:ext cx="9144000" cy="3505200"/>
          </a:xfrm>
          <a:prstGeom prst="rect">
            <a:avLst/>
          </a:prstGeom>
          <a:noFill/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470EA979-8763-45AD-B68E-BF79A335E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443439-CC21-44FE-9A20-39BB7410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2404534"/>
            <a:ext cx="7848600" cy="1752600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  <a:latin typeface="Baskerville Old Face" pitchFamily="18" charset="0"/>
              </a:rPr>
              <a:t>Dra. </a:t>
            </a:r>
            <a:r>
              <a:rPr lang="en-US" sz="2800" b="1" dirty="0" err="1">
                <a:solidFill>
                  <a:schemeClr val="tx1"/>
                </a:solidFill>
                <a:latin typeface="Baskerville Old Face" pitchFamily="18" charset="0"/>
              </a:rPr>
              <a:t>Devy</a:t>
            </a:r>
            <a:r>
              <a:rPr lang="en-US" sz="2800" b="1" dirty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Baskerville Old Face" pitchFamily="18" charset="0"/>
              </a:rPr>
              <a:t>Stany</a:t>
            </a:r>
            <a:r>
              <a:rPr lang="en-US" sz="2800" b="1" dirty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Baskerville Old Face" pitchFamily="18" charset="0"/>
              </a:rPr>
              <a:t>Walukow</a:t>
            </a:r>
            <a:r>
              <a:rPr lang="en-US" sz="2800" b="1" dirty="0">
                <a:solidFill>
                  <a:schemeClr val="tx1"/>
                </a:solidFill>
                <a:latin typeface="Baskerville Old Face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Baskerville Old Face" pitchFamily="18" charset="0"/>
              </a:rPr>
              <a:t>M.Hum</a:t>
            </a:r>
            <a:r>
              <a:rPr lang="en-US" sz="2800" b="1" dirty="0">
                <a:solidFill>
                  <a:schemeClr val="tx1"/>
                </a:solidFill>
                <a:latin typeface="Baskerville Old Face" pitchFamily="18" charset="0"/>
              </a:rPr>
              <a:t>, </a:t>
            </a:r>
            <a:r>
              <a:rPr lang="en-US" sz="2800" b="1" dirty="0" err="1">
                <a:solidFill>
                  <a:schemeClr val="tx1"/>
                </a:solidFill>
                <a:latin typeface="Baskerville Old Face" pitchFamily="18" charset="0"/>
              </a:rPr>
              <a:t>M.Si</a:t>
            </a:r>
            <a:endParaRPr lang="en-US" sz="2800" b="1" dirty="0">
              <a:solidFill>
                <a:schemeClr val="tx1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1371600"/>
          </a:xfrm>
          <a:prstGeom prst="rect">
            <a:avLst/>
          </a:prstGeom>
          <a:solidFill>
            <a:srgbClr val="FFFFCC"/>
          </a:solidFill>
          <a:ln>
            <a:solidFill>
              <a:srgbClr val="FFFFFF"/>
            </a:solidFill>
          </a:ln>
          <a:effectLst>
            <a:outerShdw dist="35921" dir="2700000" algn="ctr" rotWithShape="0">
              <a:schemeClr val="bg2"/>
            </a:outerShdw>
            <a:softEdge rad="317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Perubahan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1" y="1371600"/>
            <a:ext cx="5867400" cy="5334000"/>
          </a:xfrm>
        </p:spPr>
        <p:txBody>
          <a:bodyPr>
            <a:noAutofit/>
          </a:bodyPr>
          <a:lstStyle/>
          <a:p>
            <a:pPr marL="514350" indent="-514350">
              <a:buAutoNum type="alphaLcPeriod"/>
            </a:pPr>
            <a:r>
              <a:rPr lang="id-ID" sz="2000" b="1" dirty="0">
                <a:solidFill>
                  <a:schemeClr val="tx1"/>
                </a:solidFill>
              </a:rPr>
              <a:t>Culture lag</a:t>
            </a: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Menurut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Ogburn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</a:rPr>
              <a:t>Culture</a:t>
            </a:r>
            <a:r>
              <a:rPr lang="id-ID" sz="1600" dirty="0">
                <a:solidFill>
                  <a:schemeClr val="tx1"/>
                </a:solidFill>
              </a:rPr>
              <a:t> lag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‘</a:t>
            </a:r>
            <a:r>
              <a:rPr lang="en-US" sz="1600" dirty="0" err="1">
                <a:solidFill>
                  <a:schemeClr val="tx1"/>
                </a:solidFill>
              </a:rPr>
              <a:t>budaya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tertinggal</a:t>
            </a:r>
            <a:r>
              <a:rPr lang="en-US" sz="1600" dirty="0">
                <a:solidFill>
                  <a:schemeClr val="tx1"/>
                </a:solidFill>
              </a:rPr>
              <a:t>’ </a:t>
            </a:r>
            <a:r>
              <a:rPr lang="id-ID" sz="1600" dirty="0">
                <a:solidFill>
                  <a:schemeClr val="tx1"/>
                </a:solidFill>
              </a:rPr>
              <a:t>mengacu pada keterlambatan dalam penyesuaian budaya terhadap perubahan kondisi sosia</a:t>
            </a:r>
            <a:r>
              <a:rPr lang="en-US" sz="1600" dirty="0">
                <a:solidFill>
                  <a:schemeClr val="tx1"/>
                </a:solidFill>
              </a:rPr>
              <a:t>l.</a:t>
            </a:r>
          </a:p>
          <a:p>
            <a:pPr marL="0" indent="0" algn="just">
              <a:buNone/>
            </a:pPr>
            <a:r>
              <a:rPr lang="en-US" sz="1600" dirty="0" err="1">
                <a:solidFill>
                  <a:schemeClr val="tx1"/>
                </a:solidFill>
              </a:rPr>
              <a:t>Oleh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sebab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dikatakan</a:t>
            </a:r>
            <a:r>
              <a:rPr lang="en-US" sz="1600" dirty="0">
                <a:solidFill>
                  <a:schemeClr val="tx1"/>
                </a:solidFill>
              </a:rPr>
              <a:t> ‘culture lag’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perbedaan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taraf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kemajuan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berbagai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bagian</a:t>
            </a:r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dalam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kebudayaan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masyarakat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id-ID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</a:rPr>
              <a:t>K</a:t>
            </a:r>
            <a:r>
              <a:rPr lang="id-ID" sz="1600" dirty="0">
                <a:solidFill>
                  <a:schemeClr val="tx1"/>
                </a:solidFill>
              </a:rPr>
              <a:t>etika budaya berubah cepat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id-ID" sz="1600" dirty="0">
                <a:solidFill>
                  <a:schemeClr val="tx1"/>
                </a:solidFill>
              </a:rPr>
              <a:t> atau seseorang tiba-tiba didorong masuk ke dalam situasi budaya baru, hasilnya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‘culture shock’ (</a:t>
            </a:r>
            <a:r>
              <a:rPr lang="en-US" sz="1600" dirty="0" err="1">
                <a:solidFill>
                  <a:schemeClr val="tx1"/>
                </a:solidFill>
              </a:rPr>
              <a:t>guncangan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budaya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istilah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pertama</a:t>
            </a:r>
            <a:r>
              <a:rPr lang="en-US" sz="1600" dirty="0">
                <a:solidFill>
                  <a:schemeClr val="tx1"/>
                </a:solidFill>
              </a:rPr>
              <a:t> kali </a:t>
            </a:r>
            <a:r>
              <a:rPr lang="en-US" sz="1600" dirty="0" err="1">
                <a:solidFill>
                  <a:schemeClr val="tx1"/>
                </a:solidFill>
              </a:rPr>
              <a:t>dikemukakan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oleh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Kalervo</a:t>
            </a:r>
            <a:r>
              <a:rPr lang="en-US" sz="1600" dirty="0">
                <a:solidFill>
                  <a:schemeClr val="tx1"/>
                </a:solidFill>
              </a:rPr>
              <a:t> Oberg  </a:t>
            </a:r>
            <a:r>
              <a:rPr lang="en-US" sz="1600" dirty="0" err="1">
                <a:solidFill>
                  <a:schemeClr val="tx1"/>
                </a:solidFill>
              </a:rPr>
              <a:t>pada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tahun</a:t>
            </a:r>
            <a:r>
              <a:rPr lang="en-US" sz="1600" dirty="0">
                <a:solidFill>
                  <a:schemeClr val="tx1"/>
                </a:solidFill>
              </a:rPr>
              <a:t> 1958. Di </a:t>
            </a:r>
            <a:r>
              <a:rPr lang="en-US" sz="1600" dirty="0" err="1">
                <a:solidFill>
                  <a:schemeClr val="tx1"/>
                </a:solidFill>
              </a:rPr>
              <a:t>sini</a:t>
            </a:r>
            <a:r>
              <a:rPr lang="en-US" sz="1600" dirty="0">
                <a:solidFill>
                  <a:schemeClr val="tx1"/>
                </a:solidFill>
              </a:rPr>
              <a:t> orang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suatu</a:t>
            </a:r>
            <a:r>
              <a:rPr lang="id-ID" sz="1600" dirty="0">
                <a:solidFill>
                  <a:schemeClr val="tx1"/>
                </a:solidFill>
              </a:rPr>
              <a:t> perasaan disorientasi k</a:t>
            </a:r>
            <a:r>
              <a:rPr lang="en-US" sz="1600" dirty="0">
                <a:solidFill>
                  <a:schemeClr val="tx1"/>
                </a:solidFill>
              </a:rPr>
              <a:t>arena</a:t>
            </a:r>
            <a:r>
              <a:rPr lang="id-ID" sz="1600" dirty="0">
                <a:solidFill>
                  <a:schemeClr val="tx1"/>
                </a:solidFill>
              </a:rPr>
              <a:t>  bertemu dengan situasi budaya baru </a:t>
            </a:r>
            <a:r>
              <a:rPr lang="en-US" sz="1600" dirty="0">
                <a:solidFill>
                  <a:schemeClr val="tx1"/>
                </a:solidFill>
              </a:rPr>
              <a:t>yang</a:t>
            </a:r>
            <a:r>
              <a:rPr lang="id-ID" sz="1600" dirty="0">
                <a:solidFill>
                  <a:schemeClr val="tx1"/>
                </a:solidFill>
              </a:rPr>
              <a:t> berubah dengan cepat.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00ECC90-26CB-4A06-8C78-7944CB7FE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1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5181600" cy="59436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b.</a:t>
            </a:r>
            <a:r>
              <a:rPr lang="id-ID" sz="3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Sumber Perubahan Budaya</a:t>
            </a:r>
          </a:p>
          <a:p>
            <a:pPr marL="0" indent="0" algn="just">
              <a:buNone/>
            </a:pP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umber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beberapa penyebab perubahan budaya </a:t>
            </a:r>
            <a:r>
              <a:rPr lang="en-US" sz="3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meliputi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erubahan kondisi s</a:t>
            </a:r>
            <a:r>
              <a:rPr lang="en-US" sz="3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osial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Perubahan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budaya dalam menanggapi perubahan 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kondisi di masyarakat. 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Perubahan ekonomi, perubahan populasi, dan transformasi sosial lainnya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mempengaruhi perkembangan budaya. Perubahan susunan populasi masyarakat cukup dengan </a:t>
            </a:r>
            <a:r>
              <a:rPr lang="en-US" sz="3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sendirinya</a:t>
            </a: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menyebabkan transformasi budaya.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id-ID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Difusi budaya</a:t>
            </a:r>
            <a:r>
              <a:rPr lang="en-US" sz="3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id-ID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danya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perubahan budaya melalui difusi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budaya.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Difusi budaya adalah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tindakan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penyebaran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unsur-unsur budaya dari satu masyarakat atau kelompok budaya yang lain. Dalam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era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komunikasi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yang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serba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cepat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difusi budaya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akan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terjadi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secara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cepat dan meluas. Hal ini terbukti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 mana ‘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Westernisasi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telah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menyebar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berbagai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wilayah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Jadi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</a:t>
            </a:r>
            <a:r>
              <a:rPr lang="id-ID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udaya</a:t>
            </a:r>
            <a:r>
              <a:rPr lang="id-ID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dominan secara teratur diperkaya oleh budaya minoritas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id-ID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196" name="Picture 4" descr="http://media4.picsearch.com/is?mTK-Kk1UnryoWmIW62JKWYgGJsfzV7T_DRWo4wYFLl0&amp;height=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76400"/>
            <a:ext cx="2971800" cy="3124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90284188-4668-4401-8056-892DE1EFD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5105400" cy="533400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novasi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Perubahan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budaya  sebagai hasil dari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	     	 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inovasi, termasuk penemuan dan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	  	 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perkembangan teknologi.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Inovasi budaya dapat membuat perubahan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secara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dramatis dalam masyarakat.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r>
              <a:rPr lang="id-ID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isalnya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bagaimana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penemuan troli, kereta bawah tanah, dan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kereta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untuk bekerja,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juga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perluasan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kota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mengembangkan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daerah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pinggiran kota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dll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id-ID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148" name="Picture 4" descr="http://media4.picsearch.com/is?IoIvd7gM9AL1swI_XrorhB63W6o98D4DB4r6dSGIDWU&amp;height=2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24000"/>
            <a:ext cx="3276600" cy="3733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D9CC50EB-0128-46AA-898E-984D9542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99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6" y="668866"/>
            <a:ext cx="3768725" cy="497681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Penentuan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perubahan budaya oleh agen dari luar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</p:txBody>
      </p:sp>
      <p:pic>
        <p:nvPicPr>
          <p:cNvPr id="7170" name="Picture 2" descr="http://media5.picsearch.com/is?PX3YN3RveUaCSemBoirh0t2RT4kJWGRxDUOt2WGh1WU&amp;height=2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33" y="1828799"/>
            <a:ext cx="3810000" cy="397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9C6130CD-0570-4E77-B8FE-573C4C781BE5}"/>
              </a:ext>
            </a:extLst>
          </p:cNvPr>
          <p:cNvSpPr/>
          <p:nvPr/>
        </p:nvSpPr>
        <p:spPr>
          <a:xfrm>
            <a:off x="236009" y="23622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Perubahan bisa terjadi ketika sebuah kelompok yang kuat mengambil alih masyarakat dan menerapkan budaya baru. Kelompok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yang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mendominasi mungkin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muncul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secara internal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bentuk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revolusi politik, atau mungkin muncul dari luar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bentuk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sebagai invasi.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6F2957E-4D48-4336-B080-5CBBC097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7" y="142793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53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342899"/>
            <a:ext cx="6375400" cy="889747"/>
          </a:xfrm>
        </p:spPr>
        <p:txBody>
          <a:bodyPr/>
          <a:lstStyle/>
          <a:p>
            <a:pPr algn="just"/>
            <a:r>
              <a:rPr lang="en-US" sz="3600" dirty="0">
                <a:effectLst/>
              </a:rPr>
              <a:t>Analisa </a:t>
            </a:r>
            <a:r>
              <a:rPr lang="en-US" sz="3600" dirty="0" err="1">
                <a:effectLst/>
              </a:rPr>
              <a:t>Sosial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dan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Budaya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Masyarakat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Menurut</a:t>
            </a:r>
            <a:r>
              <a:rPr lang="en-US" sz="3600" dirty="0">
                <a:effectLst/>
              </a:rPr>
              <a:t> Poythress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675" y="1600201"/>
            <a:ext cx="723265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Rekonsialiasi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286000"/>
            <a:ext cx="4683125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Char char=""/>
              <a:defRPr sz="24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Char char=""/>
              <a:defRPr sz="22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Char char=""/>
              <a:defRPr sz="20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Char char=""/>
              <a:defRPr sz="18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Char char=""/>
              <a:defRPr sz="18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Char char="{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Char char="|"/>
              <a:defRPr lang="en-US" sz="1800" kern="1200" baseline="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Char char="{"/>
              <a:defRPr lang="en-US" sz="1800" kern="1200" baseline="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Char char="|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Vern S. Poythress dalam ‘Redeeming Sociology’ yang menggambarkan kehidupan orang Kristen, memberikan beberapa prinsip rekonsiliasi budaya:</a:t>
            </a:r>
          </a:p>
          <a:p>
            <a:pPr marL="514350" indent="-514350">
              <a:buFont typeface="Wingdings" pitchFamily="2" charset="2"/>
              <a:buAutoNum type="arabicPeriod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Kemajuan bagi ketentraman.</a:t>
            </a:r>
          </a:p>
          <a:p>
            <a:pPr marL="0" indent="0">
              <a:buFont typeface="Wingdings" pitchFamily="2" charset="2"/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Untuk dapat bertumbuh dan berkembang, tentu saja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harus meninggalkan masa lalu yang ‘tidak bermanfaat’.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Manusia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harus merelakan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untuk meninggalkan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‘keberdosaan’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itu sendiri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seperti; 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praktek prostitusi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atau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juga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melakukan ‘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ibadah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>
                <a:solidFill>
                  <a:schemeClr val="tx1">
                    <a:lumMod val="95000"/>
                    <a:lumOff val="5000"/>
                  </a:schemeClr>
                </a:solidFill>
              </a:rPr>
              <a:t>palsu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’, (beribadah hanya sebagai ritual kebiasaan) 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5" name="Picture 2" descr="C:\Users\Devi Stany\Pictures\animation-01 ttg Yesus dgn kasihny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810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996D6166-813E-4D94-BC4C-B3B2B481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91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Devi Stany\Pictures\gbr pisang apel n satu lg lup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18" y="1066800"/>
            <a:ext cx="9171317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609600"/>
            <a:ext cx="5181600" cy="624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Perubahan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‘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lepasan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 sebagai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bentuk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sikap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manusia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melepaskan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diri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‘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keberdosaan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dalam jangka panjang meliputi perubahan pada berbagai tingkatan.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Karena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udaya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keberdosaan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ukan merupakan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‘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monolit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h’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tidak bisa diubah. Budaya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pasti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dapat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berubah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Memang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orang yang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hidup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seringkali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beranggapan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bahwa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tidak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bisa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diubah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bahkan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dianggap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sakral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9CEC1DF-996D-4239-8422-77518B71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91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3812"/>
            <a:ext cx="4149725" cy="42910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Pergumulan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gereja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etika orang-orang dalam suatu budaya tertentu menjadi Kristen, Allah mengubah hati mereka dan arah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kan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mereka dalam kehidupan. Tapi mereka tidak langsung menjadi sempurna secara moral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baik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dalam pemikiran mereka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maupun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perilaku mereka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Bagaimanapun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butuh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waktu.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Meskipun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demikian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adang-kadang kemajuan mereka cepat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tetapi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kadang-kadang budaya sekitarnya menyeret mereka kembali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97E01E9-9EEE-4787-9789-0BCF5F87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79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695406"/>
            <a:ext cx="4038600" cy="56626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Kesalahan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melembaga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Kesalahan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terdapat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kebudayaan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manusia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gereja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seringkali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melakukan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sesuatu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keluar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ketentuan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marL="0" indent="0" algn="just">
              <a:buNone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Oleh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sebab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memunculkan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suatu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kesulitan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K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esulitan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uncul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sebagai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efek langsung maupun tidak langsung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dosa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seluruh kebudayaan dan gereja-gereja dalam budaya.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engan kata lain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dosa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seluruh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kebudayaan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gereja-gereja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kungkungan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sebagai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hambatan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98A7839-31E0-4CA7-83E3-5D30AD13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2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CER\Pictures\thank-you-clothesline-752x4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686800" cy="6324600"/>
          </a:xfrm>
          <a:prstGeom prst="rect">
            <a:avLst/>
          </a:prstGeom>
          <a:noFill/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A2114365-DCE6-49E7-94F0-B04FF30B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3162300" cy="17526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Baskerville Old Face" pitchFamily="18" charset="0"/>
              </a:rPr>
              <a:t>1. </a:t>
            </a:r>
            <a:r>
              <a:rPr lang="en-US" sz="4000" dirty="0" err="1">
                <a:solidFill>
                  <a:schemeClr val="tx1"/>
                </a:solidFill>
                <a:latin typeface="Baskerville Old Face" pitchFamily="18" charset="0"/>
              </a:rPr>
              <a:t>Pengertian</a:t>
            </a:r>
            <a:r>
              <a:rPr lang="en-US" sz="4000" dirty="0">
                <a:solidFill>
                  <a:schemeClr val="tx1"/>
                </a:solidFill>
                <a:latin typeface="Baskerville Old Face" pitchFamily="18" charset="0"/>
              </a:rPr>
              <a:t>   </a:t>
            </a:r>
            <a:br>
              <a:rPr lang="en-US" sz="4000" dirty="0">
                <a:solidFill>
                  <a:schemeClr val="tx1"/>
                </a:solidFill>
                <a:latin typeface="Baskerville Old Face" pitchFamily="18" charset="0"/>
              </a:rPr>
            </a:br>
            <a:r>
              <a:rPr lang="en-US" sz="4000" dirty="0" err="1">
                <a:solidFill>
                  <a:schemeClr val="tx1"/>
                </a:solidFill>
                <a:latin typeface="Baskerville Old Face" pitchFamily="18" charset="0"/>
              </a:rPr>
              <a:t>Kebudayaan</a:t>
            </a:r>
            <a:r>
              <a:rPr lang="en-US" sz="4000" dirty="0">
                <a:solidFill>
                  <a:schemeClr val="tx1"/>
                </a:solidFill>
                <a:latin typeface="Baskerville Old Face" pitchFamily="18" charset="0"/>
              </a:rPr>
              <a:t> </a:t>
            </a:r>
            <a:endParaRPr lang="en-US" sz="4000" b="1" dirty="0">
              <a:solidFill>
                <a:schemeClr val="tx1"/>
              </a:solidFill>
              <a:latin typeface="Baskerville Old Face" pitchFamily="18" charset="0"/>
            </a:endParaRPr>
          </a:p>
        </p:txBody>
      </p:sp>
      <p:pic>
        <p:nvPicPr>
          <p:cNvPr id="2051" name="Picture 3" descr="C:\Users\ACER\Pictures\330167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36333"/>
            <a:ext cx="9144000" cy="40386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4267200" y="950546"/>
            <a:ext cx="2362200" cy="1295400"/>
          </a:xfrm>
          <a:prstGeom prst="wedgeRoundRectCallout">
            <a:avLst>
              <a:gd name="adj1" fmla="val -78385"/>
              <a:gd name="adj2" fmla="val -10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itchFamily="2" charset="2"/>
              <a:buChar char="v"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Kebudayaan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berasal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kata ‘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budaya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’ 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dalam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bahasa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Sansekerta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“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buddhayah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” :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akal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budi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4114800" y="2895600"/>
            <a:ext cx="3352800" cy="1905000"/>
          </a:xfrm>
          <a:prstGeom prst="wedgeEllipseCallout">
            <a:avLst>
              <a:gd name="adj1" fmla="val -66924"/>
              <a:gd name="adj2" fmla="val -65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Kultur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(Indonesia)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berasal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bahasa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Inggris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  “Culture”</a:t>
            </a:r>
          </a:p>
          <a:p>
            <a:pPr>
              <a:buNone/>
            </a:pP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 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bahasa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Belanda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	“</a:t>
            </a:r>
            <a:r>
              <a:rPr lang="en-US" sz="1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Cultuur</a:t>
            </a:r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 ”.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66700" y="3695700"/>
            <a:ext cx="3200400" cy="2286000"/>
          </a:xfrm>
          <a:prstGeom prst="wedgeEllipseCallout">
            <a:avLst>
              <a:gd name="adj1" fmla="val -17399"/>
              <a:gd name="adj2" fmla="val -98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itchFamily="2" charset="2"/>
              <a:buChar char="v"/>
            </a:pP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budi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daya</a:t>
            </a:r>
            <a:r>
              <a:rPr lang="en-US" sz="1200" dirty="0"/>
              <a:t>, </a:t>
            </a:r>
            <a:r>
              <a:rPr lang="en-US" sz="1200" dirty="0" err="1"/>
              <a:t>cipta</a:t>
            </a:r>
            <a:r>
              <a:rPr lang="en-US" sz="1200" dirty="0"/>
              <a:t>, rasa, </a:t>
            </a:r>
            <a:r>
              <a:rPr lang="en-US" sz="1200" dirty="0" err="1"/>
              <a:t>karya</a:t>
            </a:r>
            <a:r>
              <a:rPr lang="en-US" sz="1200" dirty="0"/>
              <a:t>, </a:t>
            </a:r>
            <a:r>
              <a:rPr lang="en-US" sz="1200" dirty="0" err="1"/>
              <a:t>karsa</a:t>
            </a:r>
            <a:r>
              <a:rPr lang="en-US" sz="1200" dirty="0"/>
              <a:t>.</a:t>
            </a:r>
          </a:p>
          <a:p>
            <a:pPr marL="171450" indent="-171450" algn="ctr">
              <a:buFont typeface="Wingdings" pitchFamily="2" charset="2"/>
              <a:buChar char="v"/>
            </a:pP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pikiran</a:t>
            </a:r>
            <a:r>
              <a:rPr lang="en-US" sz="1200" dirty="0"/>
              <a:t>, </a:t>
            </a:r>
            <a:r>
              <a:rPr lang="en-US" sz="1200" dirty="0" err="1"/>
              <a:t>belajar</a:t>
            </a:r>
            <a:endParaRPr lang="en-US" sz="1200" dirty="0"/>
          </a:p>
          <a:p>
            <a:pPr marL="171450" indent="-171450" algn="ctr">
              <a:buFont typeface="Wingdings" pitchFamily="2" charset="2"/>
              <a:buChar char="v"/>
            </a:pPr>
            <a:r>
              <a:rPr lang="en-US" sz="1200" dirty="0" err="1"/>
              <a:t>Adat</a:t>
            </a:r>
            <a:r>
              <a:rPr lang="en-US" sz="1200" dirty="0"/>
              <a:t> </a:t>
            </a:r>
            <a:r>
              <a:rPr lang="en-US" sz="1200" dirty="0" err="1"/>
              <a:t>istiadat</a:t>
            </a:r>
            <a:r>
              <a:rPr lang="en-US" sz="1200" dirty="0"/>
              <a:t> 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C72EDEE-9657-4CF1-8FB6-7705065EC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ER\Pictures\Abstract-Pattern-Artistic-Art-Flowers-W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0960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Kebudayaan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dalam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a</a:t>
            </a:r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rti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luas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sempit</a:t>
            </a:r>
            <a:r>
              <a:rPr lang="en-US" sz="2400" b="1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3276600"/>
            <a:ext cx="5867400" cy="3546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	E.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B.Tylor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(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Seorang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antropolog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 </a:t>
            </a: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Luas : 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berbentuk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kompleks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mencakup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pengetahuan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kepercayaan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kesenian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, moral,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hukum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adat-istiadat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lain – lain.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kemampuan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serta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kebiasaan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didapat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manusia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 sebagai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anggota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 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masyarakat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</a:rPr>
              <a:t>.</a:t>
            </a:r>
          </a:p>
          <a:p>
            <a:pPr marL="342900" lvl="0" indent="-342900" algn="just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Sempit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</a:t>
            </a:r>
          </a:p>
          <a:p>
            <a:pPr marL="342900" lvl="0" indent="-3429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Indah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jelek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benar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salah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bagus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buruk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4099" name="Picture 3" descr="C:\Users\ACER\Pictures\paint_splash_png_by___alfreditha_by_edicionesnaza-d6fx6q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967144">
            <a:off x="5511433" y="1291839"/>
            <a:ext cx="3757816" cy="5054250"/>
          </a:xfrm>
          <a:prstGeom prst="rect">
            <a:avLst/>
          </a:prstGeom>
          <a:noFill/>
        </p:spPr>
      </p:pic>
      <p:pic>
        <p:nvPicPr>
          <p:cNvPr id="4100" name="Picture 4" descr="C:\Users\ACER\Pictures\science_nigh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70693">
            <a:off x="3649701" y="1369394"/>
            <a:ext cx="1447800" cy="1347419"/>
          </a:xfrm>
          <a:prstGeom prst="rect">
            <a:avLst/>
          </a:prstGeom>
          <a:noFill/>
        </p:spPr>
      </p:pic>
      <p:pic>
        <p:nvPicPr>
          <p:cNvPr id="4103" name="Picture 7" descr="C:\Users\ACER\Pictures\emblem-ar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2895600"/>
            <a:ext cx="2209800" cy="2209805"/>
          </a:xfrm>
          <a:prstGeom prst="rect">
            <a:avLst/>
          </a:prstGeom>
          <a:noFill/>
        </p:spPr>
      </p:pic>
      <p:pic>
        <p:nvPicPr>
          <p:cNvPr id="1026" name="Picture 2" descr="https://upload.wikimedia.org/wikipedia/commons/thumb/2/28/E._B._Tylor_portrait._Folk-Lore%2C_vol._28.png/200px-E._B._Tylor_portrait._Folk-Lore%2C_vol._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236220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D8559092-8075-4630-8540-03B28D6B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ER\Pictures\gorgeous_shading_pattern_background_hd_figure_170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19200" y="27709"/>
            <a:ext cx="5029200" cy="6858000"/>
          </a:xfrm>
          <a:prstGeom prst="rect">
            <a:avLst/>
          </a:prstGeom>
          <a:noFill/>
        </p:spPr>
      </p:pic>
      <p:pic>
        <p:nvPicPr>
          <p:cNvPr id="5123" name="Picture 3" descr="C:\Users\ACER\Pictures\wood_background_hd_picture_4_1698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-76200"/>
            <a:ext cx="48006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219200"/>
            <a:ext cx="4495800" cy="3581400"/>
          </a:xfrm>
          <a:solidFill>
            <a:srgbClr val="00B050"/>
          </a:solidFill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n-US" sz="2800" b="1" dirty="0">
                <a:solidFill>
                  <a:schemeClr val="bg1"/>
                </a:solidFill>
              </a:rPr>
              <a:t>	</a:t>
            </a:r>
            <a:r>
              <a:rPr lang="en-US" sz="2800" b="1" dirty="0" err="1">
                <a:solidFill>
                  <a:schemeClr val="bg1"/>
                </a:solidFill>
              </a:rPr>
              <a:t>Seluruh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sistem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gagasan</a:t>
            </a:r>
            <a:r>
              <a:rPr lang="en-US" sz="2800" b="1" dirty="0">
                <a:solidFill>
                  <a:schemeClr val="bg1"/>
                </a:solidFill>
              </a:rPr>
              <a:t> (</a:t>
            </a:r>
            <a:r>
              <a:rPr lang="en-US" sz="2800" b="1" dirty="0" err="1">
                <a:solidFill>
                  <a:schemeClr val="bg1"/>
                </a:solidFill>
              </a:rPr>
              <a:t>daya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pikiran</a:t>
            </a:r>
            <a:r>
              <a:rPr lang="en-US" sz="2800" b="1" dirty="0">
                <a:solidFill>
                  <a:schemeClr val="bg1"/>
                </a:solidFill>
              </a:rPr>
              <a:t>), rasa, </a:t>
            </a:r>
            <a:r>
              <a:rPr lang="en-US" sz="2800" b="1" dirty="0" err="1">
                <a:solidFill>
                  <a:schemeClr val="bg1"/>
                </a:solidFill>
              </a:rPr>
              <a:t>tindakan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karya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dan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hasil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cipta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manusia</a:t>
            </a:r>
            <a:r>
              <a:rPr lang="en-US" sz="2800" b="1" dirty="0">
                <a:solidFill>
                  <a:schemeClr val="bg1"/>
                </a:solidFill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</a:rPr>
              <a:t>tidak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berakar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pada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nalurinya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hanya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bisa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dicetuskan</a:t>
            </a:r>
            <a:r>
              <a:rPr lang="en-US" sz="2800" b="1" dirty="0">
                <a:solidFill>
                  <a:schemeClr val="bg1"/>
                </a:solidFill>
              </a:rPr>
              <a:t> (</a:t>
            </a:r>
            <a:r>
              <a:rPr lang="en-US" sz="2800" b="1" dirty="0" err="1">
                <a:solidFill>
                  <a:schemeClr val="bg1"/>
                </a:solidFill>
              </a:rPr>
              <a:t>dijadikan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milik</a:t>
            </a:r>
            <a:r>
              <a:rPr lang="en-US" sz="2800" b="1" dirty="0">
                <a:solidFill>
                  <a:schemeClr val="bg1"/>
                </a:solidFill>
              </a:rPr>
              <a:t>) </a:t>
            </a:r>
            <a:r>
              <a:rPr lang="en-US" sz="2800" b="1" dirty="0" err="1">
                <a:solidFill>
                  <a:schemeClr val="bg1"/>
                </a:solidFill>
              </a:rPr>
              <a:t>oleh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manusia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sesudah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ada</a:t>
            </a:r>
            <a:r>
              <a:rPr lang="en-US" sz="2800" b="1" dirty="0">
                <a:solidFill>
                  <a:schemeClr val="bg1"/>
                </a:solidFill>
              </a:rPr>
              <a:t> proses </a:t>
            </a:r>
            <a:r>
              <a:rPr lang="en-US" sz="2800" b="1" dirty="0" err="1">
                <a:solidFill>
                  <a:schemeClr val="bg1"/>
                </a:solidFill>
              </a:rPr>
              <a:t>belajar</a:t>
            </a:r>
            <a:r>
              <a:rPr lang="en-US" sz="2800" b="1" dirty="0">
                <a:solidFill>
                  <a:schemeClr val="bg1"/>
                </a:solidFill>
              </a:rPr>
              <a:t>.  </a:t>
            </a:r>
          </a:p>
        </p:txBody>
      </p:sp>
      <p:pic>
        <p:nvPicPr>
          <p:cNvPr id="5124" name="Picture 4" descr="C:\Users\ACER\Pictures\3c334e1c77db8f42957c639ae2db4c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57200" y="1143000"/>
            <a:ext cx="3276600" cy="516271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6324600"/>
            <a:ext cx="2602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pperplate Gothic Bold" pitchFamily="34" charset="0"/>
              </a:rPr>
              <a:t>Koentjaraningrat</a:t>
            </a:r>
            <a:endParaRPr lang="en-US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1458529-558A-404E-B590-09980459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834" y="16933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142220"/>
            <a:ext cx="4267200" cy="1387818"/>
          </a:xfrm>
        </p:spPr>
        <p:txBody>
          <a:bodyPr>
            <a:noAutofit/>
          </a:bodyPr>
          <a:lstStyle/>
          <a:p>
            <a:pPr algn="l"/>
            <a:br>
              <a:rPr lang="en-US" sz="2400" dirty="0">
                <a:solidFill>
                  <a:srgbClr val="00B050"/>
                </a:solidFill>
              </a:rPr>
            </a:br>
            <a:br>
              <a:rPr lang="en-US" sz="2400" dirty="0">
                <a:solidFill>
                  <a:srgbClr val="00B05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2. </a:t>
            </a:r>
            <a:r>
              <a:rPr lang="en-US" sz="2400" dirty="0" err="1">
                <a:solidFill>
                  <a:srgbClr val="002060"/>
                </a:solidFill>
              </a:rPr>
              <a:t>Karakteristik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Budaya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br>
              <a:rPr lang="id-ID" sz="2400" dirty="0">
                <a:solidFill>
                  <a:srgbClr val="002060"/>
                </a:solidFill>
              </a:rPr>
            </a:br>
            <a:endParaRPr lang="id-ID" sz="2400" dirty="0">
              <a:solidFill>
                <a:srgbClr val="002060"/>
              </a:solidFill>
            </a:endParaRPr>
          </a:p>
        </p:txBody>
      </p:sp>
      <p:pic>
        <p:nvPicPr>
          <p:cNvPr id="9218" name="Picture 2" descr="C:\Users\ACER\Pictures\colorful-sweet-bright-jelly-sugar-candies-hd-wallpa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9220200" cy="5334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590800" y="5638800"/>
            <a:ext cx="6096000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14350" indent="-51435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Kebudayaan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dianut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diterapkan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id-ID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Margaret L. Andersen </a:t>
            </a:r>
            <a:r>
              <a:rPr lang="en-US" b="1" dirty="0" err="1"/>
              <a:t>dan</a:t>
            </a:r>
            <a:r>
              <a:rPr lang="en-US" b="1" dirty="0"/>
              <a:t> H. F. Taylor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4038600"/>
            <a:ext cx="480060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1.Kebudayaan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di’share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’ . </a:t>
            </a:r>
            <a:r>
              <a:rPr lang="id-ID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724400"/>
            <a:ext cx="51054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Kebudayaan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dipelajari</a:t>
            </a:r>
            <a:r>
              <a:rPr lang="en-US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id-ID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6353518"/>
            <a:ext cx="4572000" cy="523220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4.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Kebudayaan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adalah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simbol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026" name="Picture 2" descr="http://ecx.images-amazon.com/images/I/51DB5uT%2B8GL._SX38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4400"/>
            <a:ext cx="2209799" cy="25146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04800" y="7315200"/>
            <a:ext cx="7239000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5.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Kebudayaan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bervariasi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waktu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dan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tempat</a:t>
            </a:r>
            <a:r>
              <a:rPr lang="en-US" sz="28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F43022B8-E348-4FE6-96B5-DD52B449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ACER\Pictures\Farm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705600" y="3493183"/>
            <a:ext cx="2438400" cy="29718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2400" y="1054269"/>
            <a:ext cx="3962400" cy="138499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err="1"/>
              <a:t>Manusia</a:t>
            </a:r>
            <a:r>
              <a:rPr lang="en-US" sz="2800" b="1" dirty="0"/>
              <a:t>  sebagai  </a:t>
            </a:r>
            <a:r>
              <a:rPr lang="en-US" sz="2800" b="1" dirty="0" err="1"/>
              <a:t>makhluk</a:t>
            </a:r>
            <a:r>
              <a:rPr lang="en-US" sz="2800" b="1" dirty="0"/>
              <a:t>  </a:t>
            </a:r>
            <a:r>
              <a:rPr lang="en-US" sz="2800" b="1" dirty="0" err="1"/>
              <a:t>berbudaya</a:t>
            </a:r>
            <a:endParaRPr lang="id-ID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1676400" y="3079910"/>
            <a:ext cx="4876800" cy="310854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Unsur-unsur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budaya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Bahasa</a:t>
            </a:r>
          </a:p>
          <a:p>
            <a:pPr marL="457200" indent="-457200"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Norma</a:t>
            </a:r>
          </a:p>
          <a:p>
            <a:pPr marL="457200" indent="-457200">
              <a:buAutoNum type="arabicPeriod"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Kebiasaan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Adat-istiadat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Nilai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Kepercayaan</a:t>
            </a:r>
            <a:endParaRPr lang="id-ID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5" descr="C:\Users\ACER\Pictures\Portrait-of-the-Arti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94343" y="2258825"/>
            <a:ext cx="2024743" cy="25908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2390" t="25084" r="5312" b="17085"/>
          <a:stretch/>
        </p:blipFill>
        <p:spPr bwMode="auto">
          <a:xfrm>
            <a:off x="3708400" y="993690"/>
            <a:ext cx="5105400" cy="2016071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scene3d>
            <a:camera prst="isometricOffAxis2Left"/>
            <a:lightRig rig="threePt" dir="t"/>
          </a:scene3d>
          <a:sp3d>
            <a:bevelT prst="angle"/>
          </a:sp3d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2E78FBDC-7A8D-42D1-A835-2DEE9988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67" y="135323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CER\Pictures\light-bg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2" descr="C:\Users\ACER\Pictures\image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5800" y="-800100"/>
            <a:ext cx="9067800" cy="8458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905000" y="3048000"/>
            <a:ext cx="51816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3. </a:t>
            </a:r>
            <a:r>
              <a:rPr lang="en-US" sz="4000" b="1" dirty="0" err="1"/>
              <a:t>Keberagaman</a:t>
            </a:r>
            <a:r>
              <a:rPr lang="en-US" sz="4000" b="1" dirty="0"/>
              <a:t> </a:t>
            </a:r>
            <a:r>
              <a:rPr lang="en-US" sz="4000" b="1" dirty="0" err="1"/>
              <a:t>Budaya</a:t>
            </a:r>
            <a:endParaRPr lang="en-US" sz="4000" b="1" dirty="0"/>
          </a:p>
        </p:txBody>
      </p:sp>
      <p:sp>
        <p:nvSpPr>
          <p:cNvPr id="9" name="Rectangular Callout 8"/>
          <p:cNvSpPr/>
          <p:nvPr/>
        </p:nvSpPr>
        <p:spPr>
          <a:xfrm>
            <a:off x="990600" y="609600"/>
            <a:ext cx="2057400" cy="1600200"/>
          </a:xfrm>
          <a:prstGeom prst="wedgeRectCallout">
            <a:avLst>
              <a:gd name="adj1" fmla="val 19418"/>
              <a:gd name="adj2" fmla="val 10131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Budaya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dominan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477000" y="762000"/>
            <a:ext cx="1981200" cy="1298448"/>
          </a:xfrm>
          <a:prstGeom prst="wedgeRoundRectCallout">
            <a:avLst>
              <a:gd name="adj1" fmla="val -33750"/>
              <a:gd name="adj2" fmla="val 12294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 </a:t>
            </a:r>
            <a:r>
              <a:rPr lang="en-US" dirty="0" err="1">
                <a:solidFill>
                  <a:schemeClr val="tx1"/>
                </a:solidFill>
              </a:rPr>
              <a:t>kultur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533400" y="4953000"/>
            <a:ext cx="2286000" cy="1295400"/>
          </a:xfrm>
          <a:prstGeom prst="wedgeEllipseCallout">
            <a:avLst>
              <a:gd name="adj1" fmla="val 56449"/>
              <a:gd name="adj2" fmla="val -6832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Budaya</a:t>
            </a:r>
            <a:r>
              <a:rPr lang="en-US" dirty="0"/>
              <a:t> </a:t>
            </a:r>
            <a:r>
              <a:rPr lang="en-US" dirty="0" err="1">
                <a:solidFill>
                  <a:schemeClr val="tx1"/>
                </a:solidFill>
              </a:rPr>
              <a:t>tandingan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4724400" y="4953000"/>
            <a:ext cx="3505200" cy="1527048"/>
          </a:xfrm>
          <a:prstGeom prst="cloudCallout">
            <a:avLst>
              <a:gd name="adj1" fmla="val -25263"/>
              <a:gd name="adj2" fmla="val -7307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Etnosentris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EF506DB1-D34D-4448-B41D-37D451B2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CER\Pictures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5334000" cy="1144921"/>
          </a:xfrm>
          <a:ln/>
        </p:spPr>
        <p:txBody>
          <a:bodyPr tIns="35203">
            <a:normAutofit fontScale="90000"/>
          </a:bodyPr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ID" sz="4000" dirty="0">
                <a:solidFill>
                  <a:schemeClr val="tx1"/>
                </a:solidFill>
              </a:rPr>
              <a:t>4. </a:t>
            </a:r>
            <a:r>
              <a:rPr lang="en-ID" sz="4000" dirty="0" err="1">
                <a:solidFill>
                  <a:schemeClr val="tx1"/>
                </a:solidFill>
              </a:rPr>
              <a:t>Globalisasi</a:t>
            </a:r>
            <a:r>
              <a:rPr lang="en-ID" sz="4000" dirty="0">
                <a:solidFill>
                  <a:schemeClr val="tx1"/>
                </a:solidFill>
              </a:rPr>
              <a:t> </a:t>
            </a:r>
            <a:r>
              <a:rPr lang="en-ID" sz="4000" dirty="0" err="1">
                <a:solidFill>
                  <a:schemeClr val="tx1"/>
                </a:solidFill>
              </a:rPr>
              <a:t>Budaya</a:t>
            </a:r>
            <a:endParaRPr lang="en-ID" sz="4000" dirty="0">
              <a:solidFill>
                <a:schemeClr val="tx1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8160" cy="3006525"/>
          </a:xfrm>
          <a:ln/>
        </p:spPr>
        <p:txBody>
          <a:bodyPr tIns="23316">
            <a:noAutofit/>
          </a:bodyPr>
          <a:lstStyle/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  <a:p>
            <a:pPr marL="0" indent="0"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ID" sz="1200" dirty="0">
              <a:latin typeface="Gudea;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447800"/>
            <a:ext cx="4800600" cy="2667000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Kebutuhan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pasar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Kapitalis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Konflik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kepentingan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Pertahanan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kehidupan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Budaya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populer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95400"/>
            <a:ext cx="2971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2438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0"/>
            <a:ext cx="2667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ttp://media2.picsearch.com/is?Iq74o08fLinHn28_yeJAb8ERJYACJg-DgP2eGFCstbc&amp;height=2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95800"/>
            <a:ext cx="28765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81550"/>
            <a:ext cx="25622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http://media5.picsearch.com/is?NCgPdV8gmwLFSt8iPjxqAN9DB2JbzMdzN69mu098iMw&amp;height=1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F24125CC-08AE-44CF-A701-D0B65C3F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7583488" cy="1143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Mentalitas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Barat dan Timur (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Konsepsi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Francis L. K. Hsu)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943100"/>
            <a:ext cx="5368925" cy="426720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b="1" dirty="0" err="1">
                <a:solidFill>
                  <a:schemeClr val="tx1"/>
                </a:solidFill>
              </a:rPr>
              <a:t>Konsep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Eropa</a:t>
            </a:r>
            <a:r>
              <a:rPr lang="en-US" b="1" dirty="0">
                <a:solidFill>
                  <a:schemeClr val="tx1"/>
                </a:solidFill>
              </a:rPr>
              <a:t> Barat : </a:t>
            </a:r>
            <a:r>
              <a:rPr lang="en-US" b="1" dirty="0" err="1">
                <a:solidFill>
                  <a:schemeClr val="tx1"/>
                </a:solidFill>
              </a:rPr>
              <a:t>kebudayaan</a:t>
            </a:r>
            <a:r>
              <a:rPr lang="en-US" b="1" dirty="0">
                <a:solidFill>
                  <a:schemeClr val="tx1"/>
                </a:solidFill>
              </a:rPr>
              <a:t> Barat </a:t>
            </a:r>
            <a:r>
              <a:rPr lang="en-US" b="1" dirty="0" err="1">
                <a:solidFill>
                  <a:schemeClr val="tx1"/>
                </a:solidFill>
              </a:rPr>
              <a:t>dan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Timur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Abad 19 – </a:t>
            </a:r>
            <a:r>
              <a:rPr lang="en-US" b="1" dirty="0" err="1">
                <a:solidFill>
                  <a:schemeClr val="tx1"/>
                </a:solidFill>
              </a:rPr>
              <a:t>permulaan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abad</a:t>
            </a:r>
            <a:r>
              <a:rPr lang="en-US" b="1" dirty="0">
                <a:solidFill>
                  <a:schemeClr val="tx1"/>
                </a:solidFill>
              </a:rPr>
              <a:t> 20 : </a:t>
            </a:r>
            <a:r>
              <a:rPr lang="en-US" b="1" dirty="0" err="1">
                <a:solidFill>
                  <a:schemeClr val="tx1"/>
                </a:solidFill>
              </a:rPr>
              <a:t>kebudayaan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bangsa-bangsa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Eropa</a:t>
            </a:r>
            <a:r>
              <a:rPr lang="en-US" b="1" dirty="0">
                <a:solidFill>
                  <a:schemeClr val="tx1"/>
                </a:solidFill>
              </a:rPr>
              <a:t> Barat </a:t>
            </a:r>
            <a:r>
              <a:rPr lang="en-US" b="1" dirty="0" err="1">
                <a:solidFill>
                  <a:schemeClr val="tx1"/>
                </a:solidFill>
              </a:rPr>
              <a:t>mencapai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kejayaan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r>
              <a:rPr lang="en-US" b="1" dirty="0" err="1">
                <a:solidFill>
                  <a:schemeClr val="tx1"/>
                </a:solidFill>
              </a:rPr>
              <a:t>Muncul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orientalistique</a:t>
            </a:r>
            <a:r>
              <a:rPr lang="en-US" b="1" dirty="0">
                <a:solidFill>
                  <a:schemeClr val="tx1"/>
                </a:solidFill>
              </a:rPr>
              <a:t> : </a:t>
            </a:r>
            <a:r>
              <a:rPr lang="en-US" b="1" dirty="0" err="1">
                <a:solidFill>
                  <a:schemeClr val="tx1"/>
                </a:solidFill>
              </a:rPr>
              <a:t>perhatian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kebudayaan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bahasa</a:t>
            </a:r>
            <a:r>
              <a:rPr lang="en-US" b="1" dirty="0">
                <a:solidFill>
                  <a:schemeClr val="tx1"/>
                </a:solidFill>
              </a:rPr>
              <a:t>, agama di </a:t>
            </a:r>
            <a:r>
              <a:rPr lang="en-US" b="1" dirty="0" err="1">
                <a:solidFill>
                  <a:schemeClr val="tx1"/>
                </a:solidFill>
              </a:rPr>
              <a:t>negara-negara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timur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r>
              <a:rPr lang="en-US" b="1" dirty="0" err="1">
                <a:solidFill>
                  <a:schemeClr val="tx1"/>
                </a:solidFill>
              </a:rPr>
              <a:t>Sangkaan</a:t>
            </a:r>
            <a:r>
              <a:rPr lang="en-US" b="1" dirty="0">
                <a:solidFill>
                  <a:schemeClr val="tx1"/>
                </a:solidFill>
              </a:rPr>
              <a:t> : </a:t>
            </a:r>
          </a:p>
          <a:p>
            <a:pPr marL="0" indent="0" algn="just">
              <a:buNone/>
            </a:pPr>
            <a:r>
              <a:rPr lang="en-US" b="1" dirty="0" err="1">
                <a:solidFill>
                  <a:schemeClr val="tx1"/>
                </a:solidFill>
              </a:rPr>
              <a:t>Kebudayaan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timur</a:t>
            </a:r>
            <a:r>
              <a:rPr lang="en-US" b="1" dirty="0">
                <a:solidFill>
                  <a:schemeClr val="tx1"/>
                </a:solidFill>
              </a:rPr>
              <a:t> : </a:t>
            </a:r>
            <a:r>
              <a:rPr lang="en-US" b="1" dirty="0" err="1">
                <a:solidFill>
                  <a:schemeClr val="tx1"/>
                </a:solidFill>
              </a:rPr>
              <a:t>kerohanian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mistik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pikiran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prelogis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keramah-tamahan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dan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gotong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royong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b="1" dirty="0" err="1">
                <a:solidFill>
                  <a:schemeClr val="tx1"/>
                </a:solidFill>
              </a:rPr>
              <a:t>Kebudayaan</a:t>
            </a:r>
            <a:r>
              <a:rPr lang="en-US" b="1" dirty="0">
                <a:solidFill>
                  <a:schemeClr val="tx1"/>
                </a:solidFill>
              </a:rPr>
              <a:t> Barat : </a:t>
            </a:r>
            <a:r>
              <a:rPr lang="en-US" b="1" dirty="0" err="1">
                <a:solidFill>
                  <a:schemeClr val="tx1"/>
                </a:solidFill>
              </a:rPr>
              <a:t>kebendaan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pikiran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logis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hubungan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asas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guna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chemeClr val="tx1"/>
                </a:solidFill>
              </a:rPr>
              <a:t>dan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individualisme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3027AE2-5AC7-465A-BB01-3360835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34" y="152400"/>
            <a:ext cx="1096566" cy="111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880221"/>
      </p:ext>
    </p:extLst>
  </p:cSld>
  <p:clrMapOvr>
    <a:masterClrMapping/>
  </p:clrMapOvr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1304</TotalTime>
  <Words>720</Words>
  <Application>Microsoft Office PowerPoint</Application>
  <PresentationFormat>Tampilan Layar (4:3)</PresentationFormat>
  <Paragraphs>102</Paragraphs>
  <Slides>18</Slides>
  <Notes>2</Notes>
  <HiddenSlides>0</HiddenSlides>
  <MMClips>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18</vt:i4>
      </vt:variant>
    </vt:vector>
  </HeadingPairs>
  <TitlesOfParts>
    <vt:vector size="28" baseType="lpstr">
      <vt:lpstr>Aharoni</vt:lpstr>
      <vt:lpstr>Baskerville Old Face</vt:lpstr>
      <vt:lpstr>Calibri</vt:lpstr>
      <vt:lpstr>Century Gothic</vt:lpstr>
      <vt:lpstr>Copperplate Gothic Bold</vt:lpstr>
      <vt:lpstr>Courier New</vt:lpstr>
      <vt:lpstr>Gudea;Helvetica</vt:lpstr>
      <vt:lpstr>Times New Roman</vt:lpstr>
      <vt:lpstr>Wingdings</vt:lpstr>
      <vt:lpstr>Summer</vt:lpstr>
      <vt:lpstr>Dra. Devy Stany Walukow, M.Hum, M.Si</vt:lpstr>
      <vt:lpstr>1. Pengertian    Kebudayaan </vt:lpstr>
      <vt:lpstr>Kebudayaan dalam arti luas dan sempit:</vt:lpstr>
      <vt:lpstr>Presentasi PowerPoint</vt:lpstr>
      <vt:lpstr>  2. Karakteristik Budaya  </vt:lpstr>
      <vt:lpstr>Presentasi PowerPoint</vt:lpstr>
      <vt:lpstr>Presentasi PowerPoint</vt:lpstr>
      <vt:lpstr>4. Globalisasi Budaya</vt:lpstr>
      <vt:lpstr>5. Mentalitas Barat dan Timur (Konsepsi  Francis L. K. Hsu)</vt:lpstr>
      <vt:lpstr>6. Perubahan Budaya</vt:lpstr>
      <vt:lpstr>Presentasi PowerPoint</vt:lpstr>
      <vt:lpstr>Presentasi PowerPoint</vt:lpstr>
      <vt:lpstr>Presentasi PowerPoint</vt:lpstr>
      <vt:lpstr>Analisa Sosial dan Budaya Masyarakat Menurut Poythress</vt:lpstr>
      <vt:lpstr>Presentasi PowerPoint</vt:lpstr>
      <vt:lpstr>Presentasi PowerPoint</vt:lpstr>
      <vt:lpstr>Presentasi PowerPoint</vt:lpstr>
      <vt:lpstr>Presentasi PowerPoint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Kebudayaan dan Manusia</dc:title>
  <dc:creator>ACER</dc:creator>
  <cp:lastModifiedBy>fikomuntar 2</cp:lastModifiedBy>
  <cp:revision>110</cp:revision>
  <dcterms:created xsi:type="dcterms:W3CDTF">2015-05-12T16:33:48Z</dcterms:created>
  <dcterms:modified xsi:type="dcterms:W3CDTF">2018-08-22T11:49:40Z</dcterms:modified>
</cp:coreProperties>
</file>